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9A27BC9-4A67-4438-9318-1B382ADABDCD}">
  <a:tblStyle styleId="{39A27BC9-4A67-4438-9318-1B382ADABDCD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1026" y="10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" name="Google Shape;54;p13"/>
          <p:cNvGraphicFramePr/>
          <p:nvPr>
            <p:extLst>
              <p:ext uri="{D42A27DB-BD31-4B8C-83A1-F6EECF244321}">
                <p14:modId xmlns:p14="http://schemas.microsoft.com/office/powerpoint/2010/main" val="4216652305"/>
              </p:ext>
            </p:extLst>
          </p:nvPr>
        </p:nvGraphicFramePr>
        <p:xfrm>
          <a:off x="0" y="67300"/>
          <a:ext cx="9144000" cy="4877835"/>
        </p:xfrm>
        <a:graphic>
          <a:graphicData uri="http://schemas.openxmlformats.org/drawingml/2006/table">
            <a:tbl>
              <a:tblPr>
                <a:noFill/>
                <a:tableStyleId>{39A27BC9-4A67-4438-9318-1B382ADABDCD}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08600">
                <a:tc gridSpan="6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2000" b="1" dirty="0">
                          <a:latin typeface="Twinkl Cursive Unlooped" panose="02000000000000000000" pitchFamily="2" charset="0"/>
                        </a:rPr>
                        <a:t>Journey to </a:t>
                      </a:r>
                      <a:r>
                        <a:rPr lang="en" sz="2000" b="1" dirty="0" smtClean="0">
                          <a:latin typeface="Twinkl Cursive Unlooped" panose="02000000000000000000" pitchFamily="2" charset="0"/>
                        </a:rPr>
                        <a:t>Cursive </a:t>
                      </a:r>
                      <a:r>
                        <a:rPr lang="en" sz="2000" b="1" dirty="0">
                          <a:latin typeface="Twinkl Cursive Unlooped" panose="02000000000000000000" pitchFamily="2" charset="0"/>
                        </a:rPr>
                        <a:t>order of </a:t>
                      </a:r>
                      <a:r>
                        <a:rPr lang="en" sz="2000" b="1" dirty="0" smtClean="0">
                          <a:latin typeface="Twinkl Cursive Unlooped" panose="02000000000000000000" pitchFamily="2" charset="0"/>
                        </a:rPr>
                        <a:t>teaching</a:t>
                      </a:r>
                      <a:endParaRPr lang="en" sz="1000" b="1" dirty="0">
                        <a:latin typeface="Twinkl Cursive Unlooped" panose="02000000000000000000" pitchFamily="2" charset="0"/>
                      </a:endParaRPr>
                    </a:p>
                  </a:txBody>
                  <a:tcPr marL="91425" marR="91425" marT="91425" marB="914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86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 b="1" dirty="0">
                          <a:latin typeface="Twinkl Cursive Unlooped" panose="02000000000000000000" pitchFamily="2" charset="0"/>
                        </a:rPr>
                        <a:t>Formation</a:t>
                      </a:r>
                      <a:endParaRPr sz="900" b="1" dirty="0">
                        <a:latin typeface="Twinkl Cursive Unlooped" panose="02000000000000000000" pitchFamily="2" charset="0"/>
                      </a:endParaRPr>
                    </a:p>
                  </a:txBody>
                  <a:tcPr marL="91425" marR="91425" marT="91425" marB="914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 b="1" dirty="0">
                          <a:latin typeface="Twinkl Cursive Unlooped" panose="02000000000000000000" pitchFamily="2" charset="0"/>
                        </a:rPr>
                        <a:t>Formation</a:t>
                      </a:r>
                      <a:endParaRPr sz="900" b="1" dirty="0">
                        <a:latin typeface="Twinkl Cursive Unlooped" panose="02000000000000000000" pitchFamily="2" charset="0"/>
                      </a:endParaRPr>
                    </a:p>
                  </a:txBody>
                  <a:tcPr marL="91425" marR="91425" marT="91425" marB="914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 b="1" dirty="0">
                          <a:latin typeface="Twinkl Cursive Unlooped" panose="02000000000000000000" pitchFamily="2" charset="0"/>
                        </a:rPr>
                        <a:t>Formation</a:t>
                      </a:r>
                      <a:endParaRPr sz="900" b="1" dirty="0">
                        <a:latin typeface="Twinkl Cursive Unlooped" panose="02000000000000000000" pitchFamily="2" charset="0"/>
                      </a:endParaRPr>
                    </a:p>
                  </a:txBody>
                  <a:tcPr marL="91425" marR="91425" marT="91425" marB="914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 b="1" dirty="0">
                          <a:latin typeface="Twinkl Cursive Unlooped" panose="02000000000000000000" pitchFamily="2" charset="0"/>
                        </a:rPr>
                        <a:t>Formation</a:t>
                      </a:r>
                      <a:endParaRPr sz="900" b="1" dirty="0">
                        <a:latin typeface="Twinkl Cursive Unlooped" panose="02000000000000000000" pitchFamily="2" charset="0"/>
                      </a:endParaRPr>
                    </a:p>
                  </a:txBody>
                  <a:tcPr marL="91425" marR="91425" marT="91425" marB="914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 b="1">
                          <a:latin typeface="Twinkl Cursive Unlooped" panose="02000000000000000000" pitchFamily="2" charset="0"/>
                        </a:rPr>
                        <a:t>Formation</a:t>
                      </a:r>
                      <a:endParaRPr sz="900" b="1">
                        <a:latin typeface="Twinkl Cursive Unlooped" panose="02000000000000000000" pitchFamily="2" charset="0"/>
                      </a:endParaRPr>
                    </a:p>
                  </a:txBody>
                  <a:tcPr marL="91425" marR="91425" marT="91425" marB="914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 b="1" dirty="0">
                          <a:latin typeface="Twinkl Cursive Unlooped" panose="02000000000000000000" pitchFamily="2" charset="0"/>
                        </a:rPr>
                        <a:t>Formation</a:t>
                      </a:r>
                      <a:endParaRPr sz="900" b="1" dirty="0">
                        <a:latin typeface="Twinkl Cursive Unlooped" panose="02000000000000000000" pitchFamily="2" charset="0"/>
                      </a:endParaRPr>
                    </a:p>
                  </a:txBody>
                  <a:tcPr marL="91425" marR="91425" marT="91425" marB="914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580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 dirty="0">
                          <a:latin typeface="Twinkl Cursive Unlooped" panose="02000000000000000000" pitchFamily="2" charset="0"/>
                        </a:rPr>
                        <a:t>Ladder letters</a:t>
                      </a:r>
                      <a:endParaRPr sz="900" dirty="0">
                        <a:latin typeface="Twinkl Cursive Unlooped" panose="02000000000000000000" pitchFamily="2" charset="0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 dirty="0">
                          <a:latin typeface="Twinkl Cursive Unlooped" panose="02000000000000000000" pitchFamily="2" charset="0"/>
                        </a:rPr>
                        <a:t>Ll,Ii,Uu,Tt,Yy,Jj</a:t>
                      </a:r>
                      <a:endParaRPr sz="900" dirty="0">
                        <a:latin typeface="Twinkl Cursive Unlooped" panose="02000000000000000000" pitchFamily="2" charset="0"/>
                      </a:endParaRPr>
                    </a:p>
                  </a:txBody>
                  <a:tcPr marL="91425" marR="91425" marT="91425" marB="914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 dirty="0">
                          <a:latin typeface="Twinkl Cursive Unlooped" panose="02000000000000000000" pitchFamily="2" charset="0"/>
                        </a:rPr>
                        <a:t>Assess and review ladder letters</a:t>
                      </a:r>
                      <a:endParaRPr sz="900" dirty="0">
                        <a:latin typeface="Twinkl Cursive Unlooped" panose="02000000000000000000" pitchFamily="2" charset="0"/>
                      </a:endParaRPr>
                    </a:p>
                  </a:txBody>
                  <a:tcPr marL="91425" marR="91425" marT="91425" marB="914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 dirty="0">
                          <a:latin typeface="Twinkl Cursive Unlooped" panose="02000000000000000000" pitchFamily="2" charset="0"/>
                        </a:rPr>
                        <a:t>One-armed robot letters</a:t>
                      </a:r>
                      <a:endParaRPr sz="900" dirty="0">
                        <a:latin typeface="Twinkl Cursive Unlooped" panose="02000000000000000000" pitchFamily="2" charset="0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 dirty="0">
                          <a:latin typeface="Twinkl Cursive Unlooped" panose="02000000000000000000" pitchFamily="2" charset="0"/>
                        </a:rPr>
                        <a:t>Nn,Mm,Hh,Kk,Bb,Pp,Rr</a:t>
                      </a:r>
                      <a:endParaRPr sz="900" dirty="0">
                        <a:latin typeface="Twinkl Cursive Unlooped" panose="02000000000000000000" pitchFamily="2" charset="0"/>
                      </a:endParaRPr>
                    </a:p>
                  </a:txBody>
                  <a:tcPr marL="91425" marR="91425" marT="91425" marB="914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 dirty="0">
                          <a:latin typeface="Twinkl Cursive Unlooped" panose="02000000000000000000" pitchFamily="2" charset="0"/>
                        </a:rPr>
                        <a:t>Assess and review robot letters</a:t>
                      </a:r>
                      <a:endParaRPr sz="900" dirty="0">
                        <a:latin typeface="Twinkl Cursive Unlooped" panose="02000000000000000000" pitchFamily="2" charset="0"/>
                      </a:endParaRPr>
                    </a:p>
                  </a:txBody>
                  <a:tcPr marL="91425" marR="91425" marT="91425" marB="914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 dirty="0">
                          <a:latin typeface="Twinkl Cursive Unlooped" panose="02000000000000000000" pitchFamily="2" charset="0"/>
                        </a:rPr>
                        <a:t>Curly caterpillar letters</a:t>
                      </a:r>
                      <a:endParaRPr sz="900" dirty="0">
                        <a:latin typeface="Twinkl Cursive Unlooped" panose="02000000000000000000" pitchFamily="2" charset="0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 dirty="0">
                          <a:latin typeface="Twinkl Cursive Unlooped" panose="02000000000000000000" pitchFamily="2" charset="0"/>
                        </a:rPr>
                        <a:t>Cc,Aa,Dd,Ee,Ss,Gg,Ff,Qq,Oo</a:t>
                      </a:r>
                      <a:endParaRPr sz="900" dirty="0">
                        <a:latin typeface="Twinkl Cursive Unlooped" panose="02000000000000000000" pitchFamily="2" charset="0"/>
                      </a:endParaRPr>
                    </a:p>
                  </a:txBody>
                  <a:tcPr marL="91425" marR="91425" marT="91425" marB="914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 dirty="0">
                          <a:latin typeface="Twinkl Cursive Unlooped" panose="02000000000000000000" pitchFamily="2" charset="0"/>
                        </a:rPr>
                        <a:t>Assess and review caterpillar letters</a:t>
                      </a:r>
                      <a:endParaRPr sz="900" dirty="0">
                        <a:latin typeface="Twinkl Cursive Unlooped" panose="02000000000000000000" pitchFamily="2" charset="0"/>
                      </a:endParaRPr>
                    </a:p>
                  </a:txBody>
                  <a:tcPr marL="91425" marR="91425" marT="91425" marB="914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 b="1">
                          <a:latin typeface="Twinkl Cursive Unlooped" panose="02000000000000000000" pitchFamily="2" charset="0"/>
                        </a:rPr>
                        <a:t>Formation</a:t>
                      </a:r>
                      <a:endParaRPr sz="900" b="1">
                        <a:latin typeface="Twinkl Cursive Unlooped" panose="02000000000000000000" pitchFamily="2" charset="0"/>
                      </a:endParaRPr>
                    </a:p>
                  </a:txBody>
                  <a:tcPr marL="91425" marR="91425" marT="91425" marB="914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 b="1" dirty="0">
                          <a:latin typeface="Twinkl Cursive Unlooped" panose="02000000000000000000" pitchFamily="2" charset="0"/>
                        </a:rPr>
                        <a:t>Formation</a:t>
                      </a:r>
                      <a:endParaRPr sz="900" b="1" dirty="0">
                        <a:latin typeface="Twinkl Cursive Unlooped" panose="02000000000000000000" pitchFamily="2" charset="0"/>
                      </a:endParaRPr>
                    </a:p>
                  </a:txBody>
                  <a:tcPr marL="91425" marR="91425" marT="91425" marB="914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 b="1" dirty="0" smtClean="0">
                          <a:latin typeface="Twinkl Cursive Unlooped" panose="02000000000000000000" pitchFamily="2" charset="0"/>
                        </a:rPr>
                        <a:t>Joins</a:t>
                      </a:r>
                      <a:endParaRPr sz="900" b="1" dirty="0">
                        <a:latin typeface="Twinkl Cursive Unlooped" panose="02000000000000000000" pitchFamily="2" charset="0"/>
                      </a:endParaRPr>
                    </a:p>
                  </a:txBody>
                  <a:tcPr marL="91425" marR="91425" marT="91425" marB="914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 b="1" dirty="0">
                          <a:latin typeface="Twinkl Cursive Unlooped" panose="02000000000000000000" pitchFamily="2" charset="0"/>
                        </a:rPr>
                        <a:t>Joins</a:t>
                      </a:r>
                      <a:endParaRPr sz="900" b="1" dirty="0">
                        <a:latin typeface="Twinkl Cursive Unlooped" panose="02000000000000000000" pitchFamily="2" charset="0"/>
                      </a:endParaRPr>
                    </a:p>
                  </a:txBody>
                  <a:tcPr marL="91425" marR="91425" marT="91425" marB="914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 b="1" dirty="0">
                          <a:latin typeface="Twinkl Cursive Unlooped" panose="02000000000000000000" pitchFamily="2" charset="0"/>
                        </a:rPr>
                        <a:t>Joins</a:t>
                      </a:r>
                      <a:endParaRPr sz="900" b="1" dirty="0">
                        <a:latin typeface="Twinkl Cursive Unlooped" panose="02000000000000000000" pitchFamily="2" charset="0"/>
                      </a:endParaRPr>
                    </a:p>
                  </a:txBody>
                  <a:tcPr marL="91425" marR="91425" marT="91425" marB="914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 b="1" dirty="0">
                          <a:latin typeface="Twinkl Cursive Unlooped" panose="02000000000000000000" pitchFamily="2" charset="0"/>
                        </a:rPr>
                        <a:t>Joins</a:t>
                      </a:r>
                      <a:endParaRPr sz="900" b="1" dirty="0">
                        <a:latin typeface="Twinkl Cursive Unlooped" panose="02000000000000000000" pitchFamily="2" charset="0"/>
                      </a:endParaRPr>
                    </a:p>
                  </a:txBody>
                  <a:tcPr marL="91425" marR="91425" marT="91425" marB="914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6625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 dirty="0">
                          <a:latin typeface="Twinkl Cursive Unlooped" panose="02000000000000000000" pitchFamily="2" charset="0"/>
                        </a:rPr>
                        <a:t>Zig Zag monster letters</a:t>
                      </a:r>
                      <a:endParaRPr sz="900" dirty="0">
                        <a:latin typeface="Twinkl Cursive Unlooped" panose="02000000000000000000" pitchFamily="2" charset="0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 dirty="0">
                          <a:latin typeface="Twinkl Cursive Unlooped" panose="02000000000000000000" pitchFamily="2" charset="0"/>
                        </a:rPr>
                        <a:t>Zz,Vv,Ww,Xx</a:t>
                      </a:r>
                      <a:endParaRPr sz="900" dirty="0">
                        <a:latin typeface="Twinkl Cursive Unlooped" panose="02000000000000000000" pitchFamily="2" charset="0"/>
                      </a:endParaRPr>
                    </a:p>
                  </a:txBody>
                  <a:tcPr marL="91425" marR="91425" marT="91425" marB="914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 dirty="0">
                          <a:latin typeface="Twinkl Cursive Unlooped" panose="02000000000000000000" pitchFamily="2" charset="0"/>
                        </a:rPr>
                        <a:t>Assess and review zig zag letters</a:t>
                      </a:r>
                      <a:endParaRPr sz="900" dirty="0">
                        <a:latin typeface="Twinkl Cursive Unlooped" panose="02000000000000000000" pitchFamily="2" charset="0"/>
                      </a:endParaRPr>
                    </a:p>
                  </a:txBody>
                  <a:tcPr marL="91425" marR="91425" marT="91425" marB="914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 dirty="0">
                          <a:latin typeface="Twinkl Cursive Unlooped" panose="02000000000000000000" pitchFamily="2" charset="0"/>
                        </a:rPr>
                        <a:t>li, ll, lu, ly, ii, il, iu, iy, uc, uh, up, ut, uu, th, ti, tk, tt, ty, ay, ly, my, ny, aj, bj, nj, uj </a:t>
                      </a:r>
                      <a:endParaRPr sz="900" dirty="0">
                        <a:latin typeface="Twinkl Cursive Unlooped" panose="02000000000000000000" pitchFamily="2" charset="0"/>
                      </a:endParaRPr>
                    </a:p>
                  </a:txBody>
                  <a:tcPr marL="91425" marR="91425" marT="91425" marB="914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 dirty="0">
                          <a:latin typeface="Twinkl Cursive Unlooped" panose="02000000000000000000" pitchFamily="2" charset="0"/>
                        </a:rPr>
                        <a:t>Assess and review joins</a:t>
                      </a:r>
                      <a:endParaRPr sz="900" dirty="0">
                        <a:latin typeface="Twinkl Cursive Unlooped" panose="02000000000000000000" pitchFamily="2" charset="0"/>
                      </a:endParaRPr>
                    </a:p>
                  </a:txBody>
                  <a:tcPr marL="91425" marR="91425" marT="91425" marB="914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 dirty="0">
                          <a:latin typeface="Twinkl Cursive Unlooped" panose="02000000000000000000" pitchFamily="2" charset="0"/>
                        </a:rPr>
                        <a:t>na, nd, ni, nn, no, ny, ma, me, mm, mo, ms, mu, ha, hc, hh, ho, hs, ka, kd, kg, ka, ko, kq, bb, be, bi, bu, pa, pc, po, pp, ps, </a:t>
                      </a:r>
                      <a:endParaRPr sz="900" dirty="0">
                        <a:latin typeface="Twinkl Cursive Unlooped" panose="02000000000000000000" pitchFamily="2" charset="0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900" dirty="0">
                          <a:solidFill>
                            <a:schemeClr val="dk1"/>
                          </a:solidFill>
                          <a:latin typeface="Twinkl Cursive Unlooped" panose="02000000000000000000" pitchFamily="2" charset="0"/>
                        </a:rPr>
                        <a:t>re, ri, rn, rr, ru, </a:t>
                      </a:r>
                      <a:endParaRPr sz="900" dirty="0">
                        <a:solidFill>
                          <a:schemeClr val="dk1"/>
                        </a:solidFill>
                        <a:latin typeface="Twinkl Cursive Unlooped" panose="02000000000000000000" pitchFamily="2" charset="0"/>
                      </a:endParaRPr>
                    </a:p>
                  </a:txBody>
                  <a:tcPr marL="91425" marR="91425" marT="91425" marB="914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 dirty="0">
                          <a:latin typeface="Twinkl Cursive Unlooped" panose="02000000000000000000" pitchFamily="2" charset="0"/>
                        </a:rPr>
                        <a:t>Assess and review joins</a:t>
                      </a:r>
                      <a:endParaRPr sz="900" dirty="0">
                        <a:latin typeface="Twinkl Cursive Unlooped" panose="02000000000000000000" pitchFamily="2" charset="0"/>
                      </a:endParaRPr>
                    </a:p>
                  </a:txBody>
                  <a:tcPr marL="91425" marR="91425" marT="91425" marB="914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29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 b="1" dirty="0">
                          <a:latin typeface="Twinkl Cursive Unlooped" panose="02000000000000000000" pitchFamily="2" charset="0"/>
                        </a:rPr>
                        <a:t>Joins</a:t>
                      </a:r>
                      <a:endParaRPr sz="900" b="1" dirty="0">
                        <a:latin typeface="Twinkl Cursive Unlooped" panose="02000000000000000000" pitchFamily="2" charset="0"/>
                      </a:endParaRPr>
                    </a:p>
                  </a:txBody>
                  <a:tcPr marL="91425" marR="91425" marT="91425" marB="914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 b="1" dirty="0">
                          <a:latin typeface="Twinkl Cursive Unlooped" panose="02000000000000000000" pitchFamily="2" charset="0"/>
                        </a:rPr>
                        <a:t>Joins</a:t>
                      </a:r>
                      <a:endParaRPr sz="900" b="1" dirty="0">
                        <a:latin typeface="Twinkl Cursive Unlooped" panose="02000000000000000000" pitchFamily="2" charset="0"/>
                      </a:endParaRPr>
                    </a:p>
                  </a:txBody>
                  <a:tcPr marL="91425" marR="91425" marT="91425" marB="914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 b="1" dirty="0">
                          <a:latin typeface="Twinkl Cursive Unlooped" panose="02000000000000000000" pitchFamily="2" charset="0"/>
                        </a:rPr>
                        <a:t>Joins</a:t>
                      </a:r>
                      <a:endParaRPr sz="900" b="1" dirty="0">
                        <a:latin typeface="Twinkl Cursive Unlooped" panose="02000000000000000000" pitchFamily="2" charset="0"/>
                      </a:endParaRPr>
                    </a:p>
                  </a:txBody>
                  <a:tcPr marL="91425" marR="91425" marT="91425" marB="914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 b="1" dirty="0">
                          <a:latin typeface="Twinkl Cursive Unlooped" panose="02000000000000000000" pitchFamily="2" charset="0"/>
                        </a:rPr>
                        <a:t>Joins</a:t>
                      </a:r>
                      <a:endParaRPr sz="900" b="1" dirty="0">
                        <a:latin typeface="Twinkl Cursive Unlooped" panose="02000000000000000000" pitchFamily="2" charset="0"/>
                      </a:endParaRPr>
                    </a:p>
                  </a:txBody>
                  <a:tcPr marL="91425" marR="91425" marT="91425" marB="914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 b="1" dirty="0">
                          <a:latin typeface="Twinkl Cursive Unlooped" panose="02000000000000000000" pitchFamily="2" charset="0"/>
                        </a:rPr>
                        <a:t>Independent </a:t>
                      </a:r>
                      <a:r>
                        <a:rPr lang="en" sz="900" b="1" dirty="0" smtClean="0">
                          <a:latin typeface="Twinkl Cursive Unlooped" panose="02000000000000000000" pitchFamily="2" charset="0"/>
                        </a:rPr>
                        <a:t>practice </a:t>
                      </a:r>
                      <a:r>
                        <a:rPr lang="en" sz="900" b="1" dirty="0">
                          <a:latin typeface="Twinkl Cursive Unlooped" panose="02000000000000000000" pitchFamily="2" charset="0"/>
                        </a:rPr>
                        <a:t>pack (KS2)</a:t>
                      </a:r>
                      <a:endParaRPr sz="900" b="1" dirty="0">
                        <a:latin typeface="Twinkl Cursive Unlooped" panose="02000000000000000000" pitchFamily="2" charset="0"/>
                      </a:endParaRPr>
                    </a:p>
                  </a:txBody>
                  <a:tcPr marL="91425" marR="91425" marT="91425" marB="914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 b="1" dirty="0" smtClean="0">
                          <a:latin typeface="Twinkl Cursive Unlooped" panose="02000000000000000000" pitchFamily="2" charset="0"/>
                        </a:rPr>
                        <a:t>Independently </a:t>
                      </a:r>
                      <a:r>
                        <a:rPr lang="en" sz="900" b="1" dirty="0">
                          <a:latin typeface="Twinkl Cursive Unlooped" panose="02000000000000000000" pitchFamily="2" charset="0"/>
                        </a:rPr>
                        <a:t>practise </a:t>
                      </a:r>
                      <a:r>
                        <a:rPr lang="en" sz="900" b="1" dirty="0" smtClean="0">
                          <a:latin typeface="Twinkl Cursive Unlooped" panose="02000000000000000000" pitchFamily="2" charset="0"/>
                        </a:rPr>
                        <a:t>writing </a:t>
                      </a:r>
                      <a:r>
                        <a:rPr lang="en" sz="900" b="1" dirty="0">
                          <a:latin typeface="Twinkl Cursive Unlooped" panose="02000000000000000000" pitchFamily="2" charset="0"/>
                        </a:rPr>
                        <a:t>up poems/spellings</a:t>
                      </a:r>
                      <a:endParaRPr sz="900" b="1" dirty="0">
                        <a:latin typeface="Twinkl Cursive Unlooped" panose="02000000000000000000" pitchFamily="2" charset="0"/>
                      </a:endParaRPr>
                    </a:p>
                  </a:txBody>
                  <a:tcPr marL="91425" marR="91425" marT="91425" marB="914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29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 dirty="0">
                          <a:latin typeface="Twinkl Cursive Unlooped" panose="02000000000000000000" pitchFamily="2" charset="0"/>
                        </a:rPr>
                        <a:t>ca, cc, cei, ch, cl, co, ai, anti, auto, ay, da, dd, de, dis, do, ee, ei, eigh, ey, sa, sc, sc, sq, ss, ag, eg, ig, ing, ug, af, ef, if, uf, qu, que, rq, sq, oa, og, ol, oo, ous, </a:t>
                      </a:r>
                      <a:endParaRPr sz="900" dirty="0">
                        <a:latin typeface="Twinkl Cursive Unlooped" panose="02000000000000000000" pitchFamily="2" charset="0"/>
                      </a:endParaRPr>
                    </a:p>
                  </a:txBody>
                  <a:tcPr marL="91425" marR="91425" marT="91425" marB="914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 dirty="0">
                          <a:latin typeface="Twinkl Cursive Unlooped" panose="02000000000000000000" pitchFamily="2" charset="0"/>
                        </a:rPr>
                        <a:t>Assess and review joins</a:t>
                      </a:r>
                      <a:endParaRPr sz="900" dirty="0">
                        <a:latin typeface="Twinkl Cursive Unlooped" panose="02000000000000000000" pitchFamily="2" charset="0"/>
                      </a:endParaRPr>
                    </a:p>
                  </a:txBody>
                  <a:tcPr marL="91425" marR="91425" marT="91425" marB="914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 dirty="0">
                          <a:latin typeface="Twinkl Cursive Unlooped" panose="02000000000000000000" pitchFamily="2" charset="0"/>
                        </a:rPr>
                        <a:t>Za, zo, zy, zz, va, ve, vi, vo, vv, wa, we, wh, wr, ww, ax, ex, ox, ux</a:t>
                      </a:r>
                      <a:endParaRPr sz="900" dirty="0">
                        <a:latin typeface="Twinkl Cursive Unlooped" panose="02000000000000000000" pitchFamily="2" charset="0"/>
                      </a:endParaRPr>
                    </a:p>
                  </a:txBody>
                  <a:tcPr marL="91425" marR="91425" marT="91425" marB="914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 dirty="0">
                          <a:latin typeface="Twinkl Cursive Unlooped" panose="02000000000000000000" pitchFamily="2" charset="0"/>
                        </a:rPr>
                        <a:t>Assess and review joins</a:t>
                      </a:r>
                      <a:endParaRPr sz="900" dirty="0">
                        <a:latin typeface="Twinkl Cursive Unlooped" panose="02000000000000000000" pitchFamily="2" charset="0"/>
                      </a:endParaRPr>
                    </a:p>
                  </a:txBody>
                  <a:tcPr marL="91425" marR="91425" marT="91425" marB="914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 dirty="0">
                          <a:latin typeface="Twinkl Cursive Unlooped" panose="02000000000000000000" pitchFamily="2" charset="0"/>
                        </a:rPr>
                        <a:t>Should include revision of particular weaknesses </a:t>
                      </a:r>
                      <a:endParaRPr sz="900" dirty="0">
                        <a:latin typeface="Twinkl Cursive Unlooped" panose="02000000000000000000" pitchFamily="2" charset="0"/>
                      </a:endParaRPr>
                    </a:p>
                  </a:txBody>
                  <a:tcPr marL="91425" marR="91425" marT="91425" marB="914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900" dirty="0">
                          <a:latin typeface="Twinkl Cursive Unlooped" panose="02000000000000000000" pitchFamily="2" charset="0"/>
                        </a:rPr>
                        <a:t>Once fluent with formation and joins</a:t>
                      </a:r>
                      <a:endParaRPr sz="900" dirty="0">
                        <a:latin typeface="Twinkl Cursive Unlooped" panose="02000000000000000000" pitchFamily="2" charset="0"/>
                      </a:endParaRPr>
                    </a:p>
                  </a:txBody>
                  <a:tcPr marL="91425" marR="91425" marT="91425" marB="9142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342</Words>
  <Application>Microsoft Office PowerPoint</Application>
  <PresentationFormat>On-screen Show (16:9)</PresentationFormat>
  <Paragraphs>42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Twinkl Cursive Unlooped</vt:lpstr>
      <vt:lpstr>Simple Light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Heather Zigler</dc:creator>
  <cp:lastModifiedBy>Heather Zigler</cp:lastModifiedBy>
  <cp:revision>4</cp:revision>
  <dcterms:modified xsi:type="dcterms:W3CDTF">2022-12-07T08:07:24Z</dcterms:modified>
</cp:coreProperties>
</file>