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6293493-6413-473A-A225-930AE71A74DE}">
  <a:tblStyle styleId="{E6293493-6413-473A-A225-930AE71A74D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0" y="67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{E6293493-6413-473A-A225-930AE71A74DE}</a:tableStyleId>
              </a:tblPr>
              <a:tblGrid>
                <a:gridCol w="1524000"/>
                <a:gridCol w="1524000"/>
                <a:gridCol w="1524000"/>
                <a:gridCol w="1524000"/>
                <a:gridCol w="1524000"/>
                <a:gridCol w="1524000"/>
              </a:tblGrid>
              <a:tr h="408600">
                <a:tc gridSpan="6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Journey to cursive order of teaching</a:t>
                      </a:r>
                      <a:endParaRPr b="1" sz="10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000"/>
                    </a:p>
                  </a:txBody>
                  <a:tcPr marT="91425" marB="91425" marR="91425" marL="91425"/>
                </a:tc>
                <a:tc hMerge="1"/>
                <a:tc hMerge="1"/>
                <a:tc hMerge="1"/>
                <a:tc hMerge="1"/>
                <a:tc hMerge="1"/>
              </a:tr>
              <a:tr h="408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58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Ladder letters</a:t>
                      </a:r>
                      <a:endParaRPr sz="9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Ll,Ii,Uu,Tt,Yy,Jj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ladder letters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One-armed robot letters</a:t>
                      </a:r>
                      <a:endParaRPr sz="9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Nn,Mm,Hh,Kk,Bb,Pp,Rr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robot letters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Curly caterpillar letters</a:t>
                      </a:r>
                      <a:endParaRPr sz="9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Cc,Aa,Dd,Ee,Ss,Gg,Ff,Qq,Oo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caterpillar letters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100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Formation</a:t>
                      </a:r>
                      <a:endParaRPr b="1" sz="9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</a:t>
                      </a:r>
                      <a:r>
                        <a:rPr b="1" lang="en" sz="900"/>
                        <a:t>oins with ladder letters</a:t>
                      </a:r>
                      <a:endParaRPr b="1" sz="9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66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Zig Zag monster letters</a:t>
                      </a:r>
                      <a:endParaRPr sz="9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Zz,Vv,Ww,Xx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zig zag letters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l</a:t>
                      </a:r>
                      <a:r>
                        <a:rPr lang="en" sz="900"/>
                        <a:t>i, ll, lu, ly, ii, il, iu, iy, uc, uh, up, ut, uu, th, ti, tk, tt, ty, ay, ly, my, ny, aj, bj, nj, uj 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joins</a:t>
                      </a:r>
                      <a:endParaRPr sz="9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na, nd, ni, nn, no, ny, ma, me, mm, mo, ms, mu, ha, hc, hh, ho, hs, ka, kd, kg, ka, ko, kq, bb, be, bi, bu, pa, pc, po, pp, ps, </a:t>
                      </a:r>
                      <a:endParaRPr sz="9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>
                          <a:solidFill>
                            <a:schemeClr val="dk1"/>
                          </a:solidFill>
                        </a:rPr>
                        <a:t>r</a:t>
                      </a:r>
                      <a:r>
                        <a:rPr lang="en" sz="900">
                          <a:solidFill>
                            <a:schemeClr val="dk1"/>
                          </a:solidFill>
                        </a:rPr>
                        <a:t>e, ri, rn, rr, ru, </a:t>
                      </a:r>
                      <a:endParaRPr sz="900"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joins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2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Joins</a:t>
                      </a:r>
                      <a:endParaRPr b="1"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Independent practise pack (KS2)</a:t>
                      </a:r>
                      <a:endParaRPr b="1"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900"/>
                        <a:t>Independent practise of writing up poems/spellings</a:t>
                      </a:r>
                      <a:endParaRPr b="1" sz="9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392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ca, cc, cei, ch, cl, co, ai, anti, auto, ay, da, dd, de, dis, do, ee, ei, eigh, ey, sa, sc, sc, sq, ss, ag, eg, ig, ing, ug, af, ef, if, uf, qu, que, rq, sq, oa, og, ol, oo, ous, 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joins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Za, zo, zy, zz, va, ve, vi, vo, vv, wa, we, wh, wr, ww, ax, ex, ox, ux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Assess and review joins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Should include revision of particular weaknesses </a:t>
                      </a:r>
                      <a:endParaRPr sz="9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/>
                        <a:t>Once fluent with formation and joins</a:t>
                      </a:r>
                      <a:endParaRPr sz="9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